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333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13" d="100"/>
          <a:sy n="113" d="100"/>
        </p:scale>
        <p:origin x="456" y="10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E7EA3533-5A3C-4C0D-9579-1F68DA9C5974}" type="datetimeFigureOut">
              <a:rPr lang="en-GB" smtClean="0"/>
              <a:t>04/09/2026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5BD3712-1869-4221-8306-EF17E66DDA6D}" type="slidenum">
              <a:rPr lang="en-GB" smtClean="0"/>
              <a:t>‹#›</a:t>
            </a:fld>
            <a:endParaRPr lang="en-GB"/>
          </a:p>
        </p:txBody>
      </p:sp>
    </p:spTree>
    <p:extLst>
      <p:ext uri="{BB962C8B-B14F-4D97-AF65-F5344CB8AC3E}">
        <p14:creationId xmlns:p14="http://schemas.microsoft.com/office/powerpoint/2010/main" val="84301535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E7EA3533-5A3C-4C0D-9579-1F68DA9C5974}" type="datetimeFigureOut">
              <a:rPr lang="en-GB" smtClean="0"/>
              <a:t>04/09/2026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5BD3712-1869-4221-8306-EF17E66DDA6D}" type="slidenum">
              <a:rPr lang="en-GB" smtClean="0"/>
              <a:t>‹#›</a:t>
            </a:fld>
            <a:endParaRPr lang="en-GB"/>
          </a:p>
        </p:txBody>
      </p:sp>
    </p:spTree>
    <p:extLst>
      <p:ext uri="{BB962C8B-B14F-4D97-AF65-F5344CB8AC3E}">
        <p14:creationId xmlns:p14="http://schemas.microsoft.com/office/powerpoint/2010/main" val="425150400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E7EA3533-5A3C-4C0D-9579-1F68DA9C5974}" type="datetimeFigureOut">
              <a:rPr lang="en-GB" smtClean="0"/>
              <a:t>04/09/2026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5BD3712-1869-4221-8306-EF17E66DDA6D}" type="slidenum">
              <a:rPr lang="en-GB" smtClean="0"/>
              <a:t>‹#›</a:t>
            </a:fld>
            <a:endParaRPr lang="en-GB"/>
          </a:p>
        </p:txBody>
      </p:sp>
    </p:spTree>
    <p:extLst>
      <p:ext uri="{BB962C8B-B14F-4D97-AF65-F5344CB8AC3E}">
        <p14:creationId xmlns:p14="http://schemas.microsoft.com/office/powerpoint/2010/main" val="141986519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E7EA3533-5A3C-4C0D-9579-1F68DA9C5974}" type="datetimeFigureOut">
              <a:rPr lang="en-GB" smtClean="0"/>
              <a:t>04/09/2026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5BD3712-1869-4221-8306-EF17E66DDA6D}" type="slidenum">
              <a:rPr lang="en-GB" smtClean="0"/>
              <a:t>‹#›</a:t>
            </a:fld>
            <a:endParaRPr lang="en-GB"/>
          </a:p>
        </p:txBody>
      </p:sp>
    </p:spTree>
    <p:extLst>
      <p:ext uri="{BB962C8B-B14F-4D97-AF65-F5344CB8AC3E}">
        <p14:creationId xmlns:p14="http://schemas.microsoft.com/office/powerpoint/2010/main" val="25613507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E7EA3533-5A3C-4C0D-9579-1F68DA9C5974}" type="datetimeFigureOut">
              <a:rPr lang="en-GB" smtClean="0"/>
              <a:t>04/09/2026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5BD3712-1869-4221-8306-EF17E66DDA6D}" type="slidenum">
              <a:rPr lang="en-GB" smtClean="0"/>
              <a:t>‹#›</a:t>
            </a:fld>
            <a:endParaRPr lang="en-GB"/>
          </a:p>
        </p:txBody>
      </p:sp>
    </p:spTree>
    <p:extLst>
      <p:ext uri="{BB962C8B-B14F-4D97-AF65-F5344CB8AC3E}">
        <p14:creationId xmlns:p14="http://schemas.microsoft.com/office/powerpoint/2010/main" val="220904431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E7EA3533-5A3C-4C0D-9579-1F68DA9C5974}" type="datetimeFigureOut">
              <a:rPr lang="en-GB" smtClean="0"/>
              <a:t>04/09/2026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5BD3712-1869-4221-8306-EF17E66DDA6D}" type="slidenum">
              <a:rPr lang="en-GB" smtClean="0"/>
              <a:t>‹#›</a:t>
            </a:fld>
            <a:endParaRPr lang="en-GB"/>
          </a:p>
        </p:txBody>
      </p:sp>
    </p:spTree>
    <p:extLst>
      <p:ext uri="{BB962C8B-B14F-4D97-AF65-F5344CB8AC3E}">
        <p14:creationId xmlns:p14="http://schemas.microsoft.com/office/powerpoint/2010/main" val="163342663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7EA3533-5A3C-4C0D-9579-1F68DA9C5974}" type="datetimeFigureOut">
              <a:rPr lang="en-GB" smtClean="0"/>
              <a:t>04/09/2026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5BD3712-1869-4221-8306-EF17E66DDA6D}" type="slidenum">
              <a:rPr lang="en-GB" smtClean="0"/>
              <a:t>‹#›</a:t>
            </a:fld>
            <a:endParaRPr lang="en-GB"/>
          </a:p>
        </p:txBody>
      </p:sp>
    </p:spTree>
    <p:extLst>
      <p:ext uri="{BB962C8B-B14F-4D97-AF65-F5344CB8AC3E}">
        <p14:creationId xmlns:p14="http://schemas.microsoft.com/office/powerpoint/2010/main" val="71857212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E7EA3533-5A3C-4C0D-9579-1F68DA9C5974}" type="datetimeFigureOut">
              <a:rPr lang="en-GB" smtClean="0"/>
              <a:t>04/09/2026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5BD3712-1869-4221-8306-EF17E66DDA6D}" type="slidenum">
              <a:rPr lang="en-GB" smtClean="0"/>
              <a:t>‹#›</a:t>
            </a:fld>
            <a:endParaRPr lang="en-GB"/>
          </a:p>
        </p:txBody>
      </p:sp>
    </p:spTree>
    <p:extLst>
      <p:ext uri="{BB962C8B-B14F-4D97-AF65-F5344CB8AC3E}">
        <p14:creationId xmlns:p14="http://schemas.microsoft.com/office/powerpoint/2010/main" val="193420328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E7EA3533-5A3C-4C0D-9579-1F68DA9C5974}" type="datetimeFigureOut">
              <a:rPr lang="en-GB" smtClean="0"/>
              <a:t>04/09/2026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5BD3712-1869-4221-8306-EF17E66DDA6D}" type="slidenum">
              <a:rPr lang="en-GB" smtClean="0"/>
              <a:t>‹#›</a:t>
            </a:fld>
            <a:endParaRPr lang="en-GB"/>
          </a:p>
        </p:txBody>
      </p:sp>
    </p:spTree>
    <p:extLst>
      <p:ext uri="{BB962C8B-B14F-4D97-AF65-F5344CB8AC3E}">
        <p14:creationId xmlns:p14="http://schemas.microsoft.com/office/powerpoint/2010/main" val="12402942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E7EA3533-5A3C-4C0D-9579-1F68DA9C5974}" type="datetimeFigureOut">
              <a:rPr lang="en-GB" smtClean="0"/>
              <a:t>04/09/2026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5BD3712-1869-4221-8306-EF17E66DDA6D}" type="slidenum">
              <a:rPr lang="en-GB" smtClean="0"/>
              <a:t>‹#›</a:t>
            </a:fld>
            <a:endParaRPr lang="en-GB"/>
          </a:p>
        </p:txBody>
      </p:sp>
    </p:spTree>
    <p:extLst>
      <p:ext uri="{BB962C8B-B14F-4D97-AF65-F5344CB8AC3E}">
        <p14:creationId xmlns:p14="http://schemas.microsoft.com/office/powerpoint/2010/main" val="230508659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E7EA3533-5A3C-4C0D-9579-1F68DA9C5974}" type="datetimeFigureOut">
              <a:rPr lang="en-GB" smtClean="0"/>
              <a:t>04/09/2026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5BD3712-1869-4221-8306-EF17E66DDA6D}" type="slidenum">
              <a:rPr lang="en-GB" smtClean="0"/>
              <a:t>‹#›</a:t>
            </a:fld>
            <a:endParaRPr lang="en-GB"/>
          </a:p>
        </p:txBody>
      </p:sp>
    </p:spTree>
    <p:extLst>
      <p:ext uri="{BB962C8B-B14F-4D97-AF65-F5344CB8AC3E}">
        <p14:creationId xmlns:p14="http://schemas.microsoft.com/office/powerpoint/2010/main" val="316910380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7EA3533-5A3C-4C0D-9579-1F68DA9C5974}" type="datetimeFigureOut">
              <a:rPr lang="en-GB" smtClean="0"/>
              <a:t>04/09/2026</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5BD3712-1869-4221-8306-EF17E66DDA6D}" type="slidenum">
              <a:rPr lang="en-GB" smtClean="0"/>
              <a:t>‹#›</a:t>
            </a:fld>
            <a:endParaRPr lang="en-GB"/>
          </a:p>
        </p:txBody>
      </p:sp>
    </p:spTree>
    <p:extLst>
      <p:ext uri="{BB962C8B-B14F-4D97-AF65-F5344CB8AC3E}">
        <p14:creationId xmlns:p14="http://schemas.microsoft.com/office/powerpoint/2010/main" val="271198116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8F9F6"/>
        </a:solidFill>
        <a:effectLst/>
      </p:bgPr>
    </p:bg>
    <p:spTree>
      <p:nvGrpSpPr>
        <p:cNvPr id="1" name=""/>
        <p:cNvGrpSpPr/>
        <p:nvPr/>
      </p:nvGrpSpPr>
      <p:grpSpPr>
        <a:xfrm>
          <a:off x="0" y="0"/>
          <a:ext cx="0" cy="0"/>
          <a:chOff x="0" y="0"/>
          <a:chExt cx="0" cy="0"/>
        </a:xfrm>
      </p:grpSpPr>
      <p:sp>
        <p:nvSpPr>
          <p:cNvPr id="2" name="Rectangle 1"/>
          <p:cNvSpPr/>
          <p:nvPr/>
        </p:nvSpPr>
        <p:spPr>
          <a:xfrm>
            <a:off x="0" y="0"/>
            <a:ext cx="12192000" cy="1627632"/>
          </a:xfrm>
          <a:prstGeom prst="rect">
            <a:avLst/>
          </a:prstGeom>
          <a:solidFill>
            <a:srgbClr val="19155B"/>
          </a:solidFill>
          <a:ln w="12700">
            <a:solidFill>
              <a:srgbClr val="19155B"/>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Rectangle 2"/>
          <p:cNvSpPr/>
          <p:nvPr/>
        </p:nvSpPr>
        <p:spPr>
          <a:xfrm>
            <a:off x="10012680" y="0"/>
            <a:ext cx="2179320" cy="1627632"/>
          </a:xfrm>
          <a:prstGeom prst="rect">
            <a:avLst/>
          </a:prstGeom>
          <a:solidFill>
            <a:srgbClr val="F2123A"/>
          </a:solidFill>
          <a:ln w="12700">
            <a:solidFill>
              <a:srgbClr val="F2123A"/>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4" name="Rectangle 3"/>
          <p:cNvSpPr/>
          <p:nvPr/>
        </p:nvSpPr>
        <p:spPr>
          <a:xfrm>
            <a:off x="0" y="1595628"/>
            <a:ext cx="12192000" cy="32004"/>
          </a:xfrm>
          <a:prstGeom prst="rect">
            <a:avLst/>
          </a:prstGeom>
          <a:solidFill>
            <a:srgbClr val="FFFFFF"/>
          </a:solidFill>
          <a:ln w="12700">
            <a:solidFill>
              <a:srgbClr val="FFFFFF"/>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pic>
        <p:nvPicPr>
          <p:cNvPr id="5" name="Picture 4" descr="image.png"/>
          <p:cNvPicPr>
            <a:picLocks noChangeAspect="1"/>
          </p:cNvPicPr>
          <p:nvPr/>
        </p:nvPicPr>
        <p:blipFill>
          <a:blip r:embed="rId2"/>
          <a:stretch>
            <a:fillRect/>
          </a:stretch>
        </p:blipFill>
        <p:spPr>
          <a:xfrm>
            <a:off x="411480" y="182880"/>
            <a:ext cx="1261872" cy="1261872"/>
          </a:xfrm>
          <a:prstGeom prst="rect">
            <a:avLst/>
          </a:prstGeom>
        </p:spPr>
      </p:pic>
      <p:sp>
        <p:nvSpPr>
          <p:cNvPr id="6" name="TextBox 5"/>
          <p:cNvSpPr txBox="1"/>
          <p:nvPr/>
        </p:nvSpPr>
        <p:spPr>
          <a:xfrm>
            <a:off x="1874519" y="429768"/>
            <a:ext cx="7680960" cy="530352"/>
          </a:xfrm>
          <a:prstGeom prst="rect">
            <a:avLst/>
          </a:prstGeom>
          <a:noFill/>
        </p:spPr>
        <p:txBody>
          <a:bodyPr wrap="none" lIns="36576" tIns="36576" rIns="36576" bIns="36576" anchor="ctr">
            <a:spAutoFit/>
          </a:bodyPr>
          <a:lstStyle/>
          <a:p>
            <a:pPr algn="l"/>
            <a:r>
              <a:rPr sz="2600" b="1" dirty="0">
                <a:solidFill>
                  <a:srgbClr val="FFFFFF"/>
                </a:solidFill>
                <a:latin typeface="Aptos"/>
              </a:rPr>
              <a:t>SAFEGUARDING LEADS</a:t>
            </a:r>
          </a:p>
        </p:txBody>
      </p:sp>
      <p:sp>
        <p:nvSpPr>
          <p:cNvPr id="7" name="TextBox 6"/>
          <p:cNvSpPr txBox="1"/>
          <p:nvPr/>
        </p:nvSpPr>
        <p:spPr>
          <a:xfrm>
            <a:off x="1892807" y="967568"/>
            <a:ext cx="5511765" cy="350865"/>
          </a:xfrm>
          <a:prstGeom prst="rect">
            <a:avLst/>
          </a:prstGeom>
          <a:noFill/>
        </p:spPr>
        <p:txBody>
          <a:bodyPr wrap="none" lIns="36576" tIns="36576" rIns="36576" bIns="36576" anchor="ctr">
            <a:spAutoFit/>
          </a:bodyPr>
          <a:lstStyle/>
          <a:p>
            <a:pPr algn="l"/>
            <a:r>
              <a:rPr b="0" dirty="0">
                <a:solidFill>
                  <a:srgbClr val="FFFFFF"/>
                </a:solidFill>
                <a:latin typeface="Aptos"/>
              </a:rPr>
              <a:t>Know who to speak to if you have a safeguarding concern</a:t>
            </a:r>
          </a:p>
        </p:txBody>
      </p:sp>
      <p:sp>
        <p:nvSpPr>
          <p:cNvPr id="8" name="Rounded Rectangle 7"/>
          <p:cNvSpPr/>
          <p:nvPr/>
        </p:nvSpPr>
        <p:spPr>
          <a:xfrm>
            <a:off x="640080" y="1874519"/>
            <a:ext cx="2604516" cy="2331720"/>
          </a:xfrm>
          <a:prstGeom prst="roundRect">
            <a:avLst/>
          </a:prstGeom>
          <a:solidFill>
            <a:srgbClr val="FFFFFF"/>
          </a:solidFill>
          <a:ln w="15240">
            <a:solidFill>
              <a:srgbClr val="E1E1E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0" name="Rectangle 9"/>
          <p:cNvSpPr/>
          <p:nvPr/>
        </p:nvSpPr>
        <p:spPr>
          <a:xfrm>
            <a:off x="749808" y="3502151"/>
            <a:ext cx="2385060" cy="109728"/>
          </a:xfrm>
          <a:prstGeom prst="rect">
            <a:avLst/>
          </a:prstGeom>
          <a:solidFill>
            <a:srgbClr val="F2123A"/>
          </a:solidFill>
          <a:ln w="12700">
            <a:solidFill>
              <a:srgbClr val="F2123A"/>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1" name="TextBox 10"/>
          <p:cNvSpPr txBox="1"/>
          <p:nvPr/>
        </p:nvSpPr>
        <p:spPr>
          <a:xfrm>
            <a:off x="749808" y="3621023"/>
            <a:ext cx="2385060" cy="274320"/>
          </a:xfrm>
          <a:prstGeom prst="rect">
            <a:avLst/>
          </a:prstGeom>
          <a:noFill/>
        </p:spPr>
        <p:txBody>
          <a:bodyPr wrap="none" lIns="36576" tIns="36576" rIns="36576" bIns="36576" anchor="ctr">
            <a:spAutoFit/>
          </a:bodyPr>
          <a:lstStyle/>
          <a:p>
            <a:pPr algn="ctr"/>
            <a:r>
              <a:rPr sz="1500" b="1">
                <a:solidFill>
                  <a:srgbClr val="19155B"/>
                </a:solidFill>
                <a:latin typeface="Aptos"/>
              </a:rPr>
              <a:t>Mrs K Dobson</a:t>
            </a:r>
          </a:p>
        </p:txBody>
      </p:sp>
      <p:sp>
        <p:nvSpPr>
          <p:cNvPr id="12" name="TextBox 11"/>
          <p:cNvSpPr txBox="1"/>
          <p:nvPr/>
        </p:nvSpPr>
        <p:spPr>
          <a:xfrm>
            <a:off x="731520" y="3895343"/>
            <a:ext cx="2421636" cy="237744"/>
          </a:xfrm>
          <a:prstGeom prst="rect">
            <a:avLst/>
          </a:prstGeom>
          <a:noFill/>
        </p:spPr>
        <p:txBody>
          <a:bodyPr wrap="none" lIns="36576" tIns="36576" rIns="36576" bIns="36576" anchor="ctr">
            <a:spAutoFit/>
          </a:bodyPr>
          <a:lstStyle/>
          <a:p>
            <a:pPr algn="ctr"/>
            <a:r>
              <a:rPr sz="819" b="0">
                <a:solidFill>
                  <a:srgbClr val="64646E"/>
                </a:solidFill>
                <a:latin typeface="Aptos"/>
              </a:rPr>
              <a:t>Designated Safeguarding Lead</a:t>
            </a:r>
          </a:p>
        </p:txBody>
      </p:sp>
      <p:sp>
        <p:nvSpPr>
          <p:cNvPr id="13" name="Rounded Rectangle 12"/>
          <p:cNvSpPr/>
          <p:nvPr/>
        </p:nvSpPr>
        <p:spPr>
          <a:xfrm>
            <a:off x="3409188" y="1874519"/>
            <a:ext cx="2604516" cy="2331720"/>
          </a:xfrm>
          <a:prstGeom prst="roundRect">
            <a:avLst/>
          </a:prstGeom>
          <a:solidFill>
            <a:srgbClr val="FFFFFF"/>
          </a:solidFill>
          <a:ln w="15240">
            <a:solidFill>
              <a:srgbClr val="E1E1E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5" name="Rectangle 14"/>
          <p:cNvSpPr/>
          <p:nvPr/>
        </p:nvSpPr>
        <p:spPr>
          <a:xfrm>
            <a:off x="3518916" y="3502151"/>
            <a:ext cx="2385060" cy="109728"/>
          </a:xfrm>
          <a:prstGeom prst="rect">
            <a:avLst/>
          </a:prstGeom>
          <a:solidFill>
            <a:srgbClr val="19155B"/>
          </a:solidFill>
          <a:ln w="12700">
            <a:solidFill>
              <a:srgbClr val="19155B"/>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6" name="TextBox 15"/>
          <p:cNvSpPr txBox="1"/>
          <p:nvPr/>
        </p:nvSpPr>
        <p:spPr>
          <a:xfrm>
            <a:off x="3518916" y="3621023"/>
            <a:ext cx="2385060" cy="274320"/>
          </a:xfrm>
          <a:prstGeom prst="rect">
            <a:avLst/>
          </a:prstGeom>
          <a:noFill/>
        </p:spPr>
        <p:txBody>
          <a:bodyPr wrap="none" lIns="36576" tIns="36576" rIns="36576" bIns="36576" anchor="ctr">
            <a:spAutoFit/>
          </a:bodyPr>
          <a:lstStyle/>
          <a:p>
            <a:pPr algn="ctr"/>
            <a:r>
              <a:rPr sz="1500" b="1">
                <a:solidFill>
                  <a:srgbClr val="19155B"/>
                </a:solidFill>
                <a:latin typeface="Aptos"/>
              </a:rPr>
              <a:t>Mrs L Artley</a:t>
            </a:r>
          </a:p>
        </p:txBody>
      </p:sp>
      <p:sp>
        <p:nvSpPr>
          <p:cNvPr id="17" name="TextBox 16"/>
          <p:cNvSpPr txBox="1"/>
          <p:nvPr/>
        </p:nvSpPr>
        <p:spPr>
          <a:xfrm>
            <a:off x="3500628" y="3895343"/>
            <a:ext cx="2421636" cy="237744"/>
          </a:xfrm>
          <a:prstGeom prst="rect">
            <a:avLst/>
          </a:prstGeom>
          <a:noFill/>
        </p:spPr>
        <p:txBody>
          <a:bodyPr wrap="none" lIns="36576" tIns="36576" rIns="36576" bIns="36576" anchor="ctr">
            <a:spAutoFit/>
          </a:bodyPr>
          <a:lstStyle/>
          <a:p>
            <a:pPr algn="ctr"/>
            <a:r>
              <a:rPr sz="819" b="0">
                <a:solidFill>
                  <a:srgbClr val="64646E"/>
                </a:solidFill>
                <a:latin typeface="Aptos"/>
              </a:rPr>
              <a:t>Deputy Designated Safeguarding Lead</a:t>
            </a:r>
          </a:p>
        </p:txBody>
      </p:sp>
      <p:sp>
        <p:nvSpPr>
          <p:cNvPr id="18" name="Rounded Rectangle 17"/>
          <p:cNvSpPr/>
          <p:nvPr/>
        </p:nvSpPr>
        <p:spPr>
          <a:xfrm>
            <a:off x="6178296" y="1874519"/>
            <a:ext cx="2604516" cy="2331720"/>
          </a:xfrm>
          <a:prstGeom prst="roundRect">
            <a:avLst/>
          </a:prstGeom>
          <a:solidFill>
            <a:srgbClr val="FFFFFF"/>
          </a:solidFill>
          <a:ln w="15240">
            <a:solidFill>
              <a:srgbClr val="E1E1E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0" name="Rectangle 19"/>
          <p:cNvSpPr/>
          <p:nvPr/>
        </p:nvSpPr>
        <p:spPr>
          <a:xfrm>
            <a:off x="6288024" y="3502151"/>
            <a:ext cx="2385060" cy="109728"/>
          </a:xfrm>
          <a:prstGeom prst="rect">
            <a:avLst/>
          </a:prstGeom>
          <a:solidFill>
            <a:srgbClr val="19155B"/>
          </a:solidFill>
          <a:ln w="12700">
            <a:solidFill>
              <a:srgbClr val="19155B"/>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1" name="TextBox 20"/>
          <p:cNvSpPr txBox="1"/>
          <p:nvPr/>
        </p:nvSpPr>
        <p:spPr>
          <a:xfrm>
            <a:off x="6288024" y="3621023"/>
            <a:ext cx="2385060" cy="274320"/>
          </a:xfrm>
          <a:prstGeom prst="rect">
            <a:avLst/>
          </a:prstGeom>
          <a:noFill/>
        </p:spPr>
        <p:txBody>
          <a:bodyPr wrap="none" lIns="36576" tIns="36576" rIns="36576" bIns="36576" anchor="ctr">
            <a:spAutoFit/>
          </a:bodyPr>
          <a:lstStyle/>
          <a:p>
            <a:pPr algn="ctr"/>
            <a:r>
              <a:rPr sz="1500" b="1">
                <a:solidFill>
                  <a:srgbClr val="19155B"/>
                </a:solidFill>
                <a:latin typeface="Aptos"/>
              </a:rPr>
              <a:t>Mrs L Heald</a:t>
            </a:r>
          </a:p>
        </p:txBody>
      </p:sp>
      <p:sp>
        <p:nvSpPr>
          <p:cNvPr id="22" name="TextBox 21"/>
          <p:cNvSpPr txBox="1"/>
          <p:nvPr/>
        </p:nvSpPr>
        <p:spPr>
          <a:xfrm>
            <a:off x="6269736" y="3895343"/>
            <a:ext cx="2421636" cy="237744"/>
          </a:xfrm>
          <a:prstGeom prst="rect">
            <a:avLst/>
          </a:prstGeom>
          <a:noFill/>
        </p:spPr>
        <p:txBody>
          <a:bodyPr wrap="none" lIns="36576" tIns="36576" rIns="36576" bIns="36576" anchor="ctr">
            <a:spAutoFit/>
          </a:bodyPr>
          <a:lstStyle/>
          <a:p>
            <a:pPr algn="ctr"/>
            <a:r>
              <a:rPr sz="819" b="0">
                <a:solidFill>
                  <a:srgbClr val="64646E"/>
                </a:solidFill>
                <a:latin typeface="Aptos"/>
              </a:rPr>
              <a:t>Deputy Designated Safeguarding Lead</a:t>
            </a:r>
          </a:p>
        </p:txBody>
      </p:sp>
      <p:sp>
        <p:nvSpPr>
          <p:cNvPr id="23" name="Rounded Rectangle 22"/>
          <p:cNvSpPr/>
          <p:nvPr/>
        </p:nvSpPr>
        <p:spPr>
          <a:xfrm>
            <a:off x="8947404" y="1874519"/>
            <a:ext cx="2604516" cy="2331720"/>
          </a:xfrm>
          <a:prstGeom prst="roundRect">
            <a:avLst/>
          </a:prstGeom>
          <a:solidFill>
            <a:srgbClr val="FFFFFF"/>
          </a:solidFill>
          <a:ln w="15240">
            <a:solidFill>
              <a:srgbClr val="E1E1E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5" name="Rectangle 24"/>
          <p:cNvSpPr/>
          <p:nvPr/>
        </p:nvSpPr>
        <p:spPr>
          <a:xfrm>
            <a:off x="9057132" y="3502151"/>
            <a:ext cx="2385060" cy="109728"/>
          </a:xfrm>
          <a:prstGeom prst="rect">
            <a:avLst/>
          </a:prstGeom>
          <a:solidFill>
            <a:srgbClr val="19155B"/>
          </a:solidFill>
          <a:ln w="12700">
            <a:solidFill>
              <a:srgbClr val="19155B"/>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6" name="TextBox 25"/>
          <p:cNvSpPr txBox="1"/>
          <p:nvPr/>
        </p:nvSpPr>
        <p:spPr>
          <a:xfrm>
            <a:off x="9057132" y="3621023"/>
            <a:ext cx="2385060" cy="274320"/>
          </a:xfrm>
          <a:prstGeom prst="rect">
            <a:avLst/>
          </a:prstGeom>
          <a:noFill/>
        </p:spPr>
        <p:txBody>
          <a:bodyPr wrap="none" lIns="36576" tIns="36576" rIns="36576" bIns="36576" anchor="ctr">
            <a:spAutoFit/>
          </a:bodyPr>
          <a:lstStyle/>
          <a:p>
            <a:pPr algn="ctr"/>
            <a:r>
              <a:rPr sz="1500" b="1">
                <a:solidFill>
                  <a:srgbClr val="19155B"/>
                </a:solidFill>
                <a:latin typeface="Aptos"/>
              </a:rPr>
              <a:t>Miss L Hill</a:t>
            </a:r>
          </a:p>
        </p:txBody>
      </p:sp>
      <p:sp>
        <p:nvSpPr>
          <p:cNvPr id="27" name="TextBox 26"/>
          <p:cNvSpPr txBox="1"/>
          <p:nvPr/>
        </p:nvSpPr>
        <p:spPr>
          <a:xfrm>
            <a:off x="9038844" y="3895343"/>
            <a:ext cx="2421636" cy="237744"/>
          </a:xfrm>
          <a:prstGeom prst="rect">
            <a:avLst/>
          </a:prstGeom>
          <a:noFill/>
        </p:spPr>
        <p:txBody>
          <a:bodyPr wrap="none" lIns="36576" tIns="36576" rIns="36576" bIns="36576" anchor="ctr">
            <a:spAutoFit/>
          </a:bodyPr>
          <a:lstStyle/>
          <a:p>
            <a:pPr algn="ctr"/>
            <a:r>
              <a:rPr sz="819" b="0">
                <a:solidFill>
                  <a:srgbClr val="64646E"/>
                </a:solidFill>
                <a:latin typeface="Aptos"/>
              </a:rPr>
              <a:t>Deputy Designated Safeguarding Lead</a:t>
            </a:r>
          </a:p>
        </p:txBody>
      </p:sp>
      <p:sp>
        <p:nvSpPr>
          <p:cNvPr id="28" name="Rectangle 27"/>
          <p:cNvSpPr/>
          <p:nvPr/>
        </p:nvSpPr>
        <p:spPr>
          <a:xfrm>
            <a:off x="640080" y="4306823"/>
            <a:ext cx="1481328" cy="1975105"/>
          </a:xfrm>
          <a:prstGeom prst="rect">
            <a:avLst/>
          </a:prstGeom>
          <a:solidFill>
            <a:srgbClr val="F2123A"/>
          </a:solidFill>
          <a:ln w="12700">
            <a:solidFill>
              <a:srgbClr val="F2123A"/>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9" name="Rounded Rectangle 28"/>
          <p:cNvSpPr/>
          <p:nvPr/>
        </p:nvSpPr>
        <p:spPr>
          <a:xfrm>
            <a:off x="2121408" y="4306823"/>
            <a:ext cx="9430512" cy="1975105"/>
          </a:xfrm>
          <a:prstGeom prst="roundRect">
            <a:avLst/>
          </a:prstGeom>
          <a:solidFill>
            <a:srgbClr val="19155B"/>
          </a:solidFill>
          <a:ln w="12700">
            <a:solidFill>
              <a:srgbClr val="19155B"/>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0" name="TextBox 29"/>
          <p:cNvSpPr txBox="1"/>
          <p:nvPr/>
        </p:nvSpPr>
        <p:spPr>
          <a:xfrm>
            <a:off x="640080" y="5001768"/>
            <a:ext cx="1481328" cy="640080"/>
          </a:xfrm>
          <a:prstGeom prst="rect">
            <a:avLst/>
          </a:prstGeom>
          <a:noFill/>
        </p:spPr>
        <p:txBody>
          <a:bodyPr wrap="none" lIns="36576" tIns="36576" rIns="36576" bIns="36576" anchor="ctr">
            <a:spAutoFit/>
          </a:bodyPr>
          <a:lstStyle/>
          <a:p>
            <a:pPr algn="ctr"/>
            <a:r>
              <a:rPr sz="1700" b="1">
                <a:solidFill>
                  <a:srgbClr val="FFFFFF"/>
                </a:solidFill>
                <a:latin typeface="Aptos"/>
              </a:rPr>
              <a:t>REMEMBER</a:t>
            </a:r>
          </a:p>
        </p:txBody>
      </p:sp>
      <p:sp>
        <p:nvSpPr>
          <p:cNvPr id="31" name="TextBox 30"/>
          <p:cNvSpPr txBox="1"/>
          <p:nvPr/>
        </p:nvSpPr>
        <p:spPr>
          <a:xfrm>
            <a:off x="2359152" y="4362224"/>
            <a:ext cx="1942519" cy="289310"/>
          </a:xfrm>
          <a:prstGeom prst="rect">
            <a:avLst/>
          </a:prstGeom>
          <a:noFill/>
        </p:spPr>
        <p:txBody>
          <a:bodyPr wrap="none" lIns="36576" tIns="36576" rIns="36576" bIns="36576" anchor="ctr">
            <a:spAutoFit/>
          </a:bodyPr>
          <a:lstStyle/>
          <a:p>
            <a:pPr algn="l"/>
            <a:r>
              <a:rPr sz="1400" b="1" dirty="0">
                <a:solidFill>
                  <a:srgbClr val="FFFFFF"/>
                </a:solidFill>
                <a:latin typeface="Aptos"/>
              </a:rPr>
              <a:t>KCSIE 2026 • Paragraph 2</a:t>
            </a:r>
          </a:p>
        </p:txBody>
      </p:sp>
      <p:sp>
        <p:nvSpPr>
          <p:cNvPr id="32" name="TextBox 31"/>
          <p:cNvSpPr txBox="1"/>
          <p:nvPr/>
        </p:nvSpPr>
        <p:spPr>
          <a:xfrm>
            <a:off x="2236503" y="4651528"/>
            <a:ext cx="9345102" cy="572464"/>
          </a:xfrm>
          <a:prstGeom prst="rect">
            <a:avLst/>
          </a:prstGeom>
          <a:noFill/>
        </p:spPr>
        <p:txBody>
          <a:bodyPr wrap="square" lIns="9144" tIns="9144" rIns="9144" bIns="9144" anchor="ctr">
            <a:spAutoFit/>
          </a:bodyPr>
          <a:lstStyle/>
          <a:p>
            <a:pPr algn="l"/>
            <a:r>
              <a:rPr sz="1200" b="0" dirty="0">
                <a:solidFill>
                  <a:srgbClr val="FFFFFF"/>
                </a:solidFill>
                <a:latin typeface="Aptos"/>
              </a:rPr>
              <a:t>“Safeguarding and promoting the welfare of children is everyone’s responsibility. ‘Children’ means everyone under the age of 18. In order to fulfil this responsibility effectively, all practitioners should make sure their approach is child </a:t>
            </a:r>
            <a:r>
              <a:rPr sz="1200" b="0" dirty="0" err="1">
                <a:solidFill>
                  <a:srgbClr val="FFFFFF"/>
                </a:solidFill>
                <a:latin typeface="Aptos"/>
              </a:rPr>
              <a:t>centred</a:t>
            </a:r>
            <a:r>
              <a:rPr sz="1200" b="0" dirty="0">
                <a:solidFill>
                  <a:srgbClr val="FFFFFF"/>
                </a:solidFill>
                <a:latin typeface="Aptos"/>
              </a:rPr>
              <a:t>. This means that they should consider, at all times, what is in the best interests of the child.”</a:t>
            </a:r>
          </a:p>
        </p:txBody>
      </p:sp>
      <p:sp>
        <p:nvSpPr>
          <p:cNvPr id="33" name="TextBox 32"/>
          <p:cNvSpPr txBox="1"/>
          <p:nvPr/>
        </p:nvSpPr>
        <p:spPr>
          <a:xfrm>
            <a:off x="2359152" y="5228319"/>
            <a:ext cx="1942519" cy="289310"/>
          </a:xfrm>
          <a:prstGeom prst="rect">
            <a:avLst/>
          </a:prstGeom>
          <a:noFill/>
        </p:spPr>
        <p:txBody>
          <a:bodyPr wrap="none" lIns="36576" tIns="36576" rIns="36576" bIns="36576" anchor="ctr">
            <a:spAutoFit/>
          </a:bodyPr>
          <a:lstStyle/>
          <a:p>
            <a:pPr algn="l"/>
            <a:r>
              <a:rPr sz="1400" b="1" dirty="0">
                <a:solidFill>
                  <a:srgbClr val="FFFFFF"/>
                </a:solidFill>
                <a:latin typeface="Aptos"/>
              </a:rPr>
              <a:t>KCSIE 2026 • Paragraph 8</a:t>
            </a:r>
          </a:p>
        </p:txBody>
      </p:sp>
      <p:sp>
        <p:nvSpPr>
          <p:cNvPr id="34" name="TextBox 33"/>
          <p:cNvSpPr txBox="1"/>
          <p:nvPr/>
        </p:nvSpPr>
        <p:spPr>
          <a:xfrm>
            <a:off x="2236503" y="5524194"/>
            <a:ext cx="9075177" cy="387798"/>
          </a:xfrm>
          <a:prstGeom prst="rect">
            <a:avLst/>
          </a:prstGeom>
          <a:noFill/>
        </p:spPr>
        <p:txBody>
          <a:bodyPr wrap="none" lIns="9144" tIns="9144" rIns="9144" bIns="9144" anchor="ctr">
            <a:spAutoFit/>
          </a:bodyPr>
          <a:lstStyle/>
          <a:p>
            <a:pPr algn="l"/>
            <a:r>
              <a:rPr sz="1200" b="0" dirty="0">
                <a:solidFill>
                  <a:srgbClr val="FFFFFF"/>
                </a:solidFill>
                <a:latin typeface="Aptos"/>
              </a:rPr>
              <a:t>“Every school and college should have a designated safeguarding lead who will provide support to staff to carry out their safeguarding duties and </a:t>
            </a:r>
            <a:endParaRPr lang="en-GB" sz="1200" b="0" dirty="0">
              <a:solidFill>
                <a:srgbClr val="FFFFFF"/>
              </a:solidFill>
              <a:latin typeface="Aptos"/>
            </a:endParaRPr>
          </a:p>
          <a:p>
            <a:pPr algn="l"/>
            <a:r>
              <a:rPr sz="1200" b="0" dirty="0">
                <a:solidFill>
                  <a:srgbClr val="FFFFFF"/>
                </a:solidFill>
                <a:latin typeface="Aptos"/>
              </a:rPr>
              <a:t>who will liaise closely with other services such as local authority children’s social care.”</a:t>
            </a:r>
          </a:p>
        </p:txBody>
      </p:sp>
      <p:sp>
        <p:nvSpPr>
          <p:cNvPr id="35" name="TextBox 34"/>
          <p:cNvSpPr txBox="1"/>
          <p:nvPr/>
        </p:nvSpPr>
        <p:spPr>
          <a:xfrm>
            <a:off x="7228665" y="6475959"/>
            <a:ext cx="4338495" cy="215444"/>
          </a:xfrm>
          <a:prstGeom prst="rect">
            <a:avLst/>
          </a:prstGeom>
          <a:noFill/>
        </p:spPr>
        <p:txBody>
          <a:bodyPr wrap="none" lIns="0" tIns="0" rIns="0" bIns="0" anchor="ctr">
            <a:spAutoFit/>
          </a:bodyPr>
          <a:lstStyle/>
          <a:p>
            <a:pPr algn="r"/>
            <a:r>
              <a:rPr sz="1400" b="0" dirty="0">
                <a:solidFill>
                  <a:srgbClr val="64646E"/>
                </a:solidFill>
                <a:latin typeface="Aptos"/>
              </a:rPr>
              <a:t>Keeping Children Safe in Education 2026 • Paragraphs 2 &amp; 8</a:t>
            </a:r>
          </a:p>
        </p:txBody>
      </p:sp>
      <p:sp>
        <p:nvSpPr>
          <p:cNvPr id="36" name="Rectangle 35"/>
          <p:cNvSpPr/>
          <p:nvPr/>
        </p:nvSpPr>
        <p:spPr>
          <a:xfrm>
            <a:off x="640080" y="6665976"/>
            <a:ext cx="10911840" cy="32004"/>
          </a:xfrm>
          <a:prstGeom prst="rect">
            <a:avLst/>
          </a:prstGeom>
          <a:solidFill>
            <a:srgbClr val="F2123A"/>
          </a:solidFill>
          <a:ln w="12700">
            <a:solidFill>
              <a:srgbClr val="F2123A"/>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pic>
        <p:nvPicPr>
          <p:cNvPr id="37" name="Picture 36" descr="image.png"/>
          <p:cNvPicPr>
            <a:picLocks noChangeAspect="1"/>
          </p:cNvPicPr>
          <p:nvPr/>
        </p:nvPicPr>
        <p:blipFill>
          <a:blip r:embed="rId3"/>
          <a:stretch>
            <a:fillRect/>
          </a:stretch>
        </p:blipFill>
        <p:spPr>
          <a:xfrm>
            <a:off x="1370838" y="2039111"/>
            <a:ext cx="1143000" cy="1417320"/>
          </a:xfrm>
          <a:prstGeom prst="rect">
            <a:avLst/>
          </a:prstGeom>
        </p:spPr>
      </p:pic>
      <p:pic>
        <p:nvPicPr>
          <p:cNvPr id="38" name="Picture 37" descr="image.png"/>
          <p:cNvPicPr>
            <a:picLocks noChangeAspect="1"/>
          </p:cNvPicPr>
          <p:nvPr/>
        </p:nvPicPr>
        <p:blipFill>
          <a:blip r:embed="rId4"/>
          <a:stretch>
            <a:fillRect/>
          </a:stretch>
        </p:blipFill>
        <p:spPr>
          <a:xfrm>
            <a:off x="4139946" y="2039111"/>
            <a:ext cx="1143000" cy="1417320"/>
          </a:xfrm>
          <a:prstGeom prst="rect">
            <a:avLst/>
          </a:prstGeom>
        </p:spPr>
      </p:pic>
      <p:pic>
        <p:nvPicPr>
          <p:cNvPr id="39" name="Picture 38" descr="image.png"/>
          <p:cNvPicPr>
            <a:picLocks noChangeAspect="1"/>
          </p:cNvPicPr>
          <p:nvPr/>
        </p:nvPicPr>
        <p:blipFill>
          <a:blip r:embed="rId5"/>
          <a:stretch>
            <a:fillRect/>
          </a:stretch>
        </p:blipFill>
        <p:spPr>
          <a:xfrm>
            <a:off x="6909054" y="2039111"/>
            <a:ext cx="1143000" cy="1417320"/>
          </a:xfrm>
          <a:prstGeom prst="rect">
            <a:avLst/>
          </a:prstGeom>
        </p:spPr>
      </p:pic>
      <p:pic>
        <p:nvPicPr>
          <p:cNvPr id="40" name="Picture 39" descr="image.png"/>
          <p:cNvPicPr>
            <a:picLocks noChangeAspect="1"/>
          </p:cNvPicPr>
          <p:nvPr/>
        </p:nvPicPr>
        <p:blipFill>
          <a:blip r:embed="rId6"/>
          <a:stretch>
            <a:fillRect/>
          </a:stretch>
        </p:blipFill>
        <p:spPr>
          <a:xfrm>
            <a:off x="9555479" y="2039111"/>
            <a:ext cx="1307592" cy="1417320"/>
          </a:xfrm>
          <a:prstGeom prst="rect">
            <a:avLst/>
          </a:prstGeom>
        </p:spPr>
      </p:pic>
    </p:spTree>
    <p:extLst>
      <p:ext uri="{BB962C8B-B14F-4D97-AF65-F5344CB8AC3E}">
        <p14:creationId xmlns:p14="http://schemas.microsoft.com/office/powerpoint/2010/main" val="319996930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214</TotalTime>
  <Words>164</Words>
  <Application>Microsoft Office PowerPoint</Application>
  <PresentationFormat>Widescreen</PresentationFormat>
  <Paragraphs>17</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Aptos</vt:lpstr>
      <vt:lpstr>Arial</vt:lpstr>
      <vt:lpstr>Calibri</vt:lpstr>
      <vt:lpstr>Calibri Light</vt:lpstr>
      <vt:lpstr>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Karen Dobson</dc:creator>
  <cp:lastModifiedBy>Mrs Dobson</cp:lastModifiedBy>
  <cp:revision>19</cp:revision>
  <cp:lastPrinted>2026-09-04T08:41:31Z</cp:lastPrinted>
  <dcterms:created xsi:type="dcterms:W3CDTF">2021-06-29T07:10:06Z</dcterms:created>
  <dcterms:modified xsi:type="dcterms:W3CDTF">2026-09-04T08:42:26Z</dcterms:modified>
</cp:coreProperties>
</file>